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591" r:id="rId2"/>
    <p:sldId id="365" r:id="rId3"/>
    <p:sldId id="367" r:id="rId4"/>
    <p:sldId id="368" r:id="rId5"/>
    <p:sldId id="369" r:id="rId6"/>
    <p:sldId id="460" r:id="rId7"/>
    <p:sldId id="592" r:id="rId8"/>
    <p:sldId id="464" r:id="rId9"/>
    <p:sldId id="462" r:id="rId10"/>
    <p:sldId id="593" r:id="rId11"/>
    <p:sldId id="595" r:id="rId12"/>
    <p:sldId id="596" r:id="rId13"/>
    <p:sldId id="597" r:id="rId14"/>
    <p:sldId id="598" r:id="rId15"/>
    <p:sldId id="599" r:id="rId16"/>
    <p:sldId id="600" r:id="rId17"/>
    <p:sldId id="601" r:id="rId18"/>
    <p:sldId id="602" r:id="rId19"/>
    <p:sldId id="603" r:id="rId20"/>
    <p:sldId id="604" r:id="rId21"/>
    <p:sldId id="605" r:id="rId22"/>
    <p:sldId id="482" r:id="rId23"/>
    <p:sldId id="428" r:id="rId24"/>
    <p:sldId id="483" r:id="rId25"/>
    <p:sldId id="484" r:id="rId26"/>
    <p:sldId id="485" r:id="rId27"/>
    <p:sldId id="486" r:id="rId2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jpg>
</file>

<file path=ppt/media/image13.png>
</file>

<file path=ppt/media/image14.jpe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png>
</file>

<file path=ppt/media/image32.jp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0" y="6393175"/>
            <a:ext cx="1891365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jp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St8tvRdvghk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-fspAuoM3QNZBqn9aDoAqgp_J4hbrzOy" TargetMode="External"/><Relationship Id="rId2" Type="http://schemas.openxmlformats.org/officeDocument/2006/relationships/hyperlink" Target="https://drive.google.com/drive/folders/1P4bnEGqwK24hO7bi5Ppc6fXLnXCGXbS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CmJGZM2MbhYTMlDTbYT7zPnmoYzZmDWl" TargetMode="External"/><Relationship Id="rId2" Type="http://schemas.openxmlformats.org/officeDocument/2006/relationships/hyperlink" Target="https://drive.google.com/drive/folders/1T-xggDa_RlNjoqX8qwiCE-ijQOd1gRlv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BE6D5-660B-6DBC-A3C8-4437252934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CONGELADOR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1EF1553-9683-7FEE-8F05-097E48ED41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1</a:t>
            </a:r>
          </a:p>
        </p:txBody>
      </p:sp>
    </p:spTree>
    <p:extLst>
      <p:ext uri="{BB962C8B-B14F-4D97-AF65-F5344CB8AC3E}">
        <p14:creationId xmlns:p14="http://schemas.microsoft.com/office/powerpoint/2010/main" val="2862972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E17E27-29B1-DAF1-34C2-9D8EE7498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8D7E1484-7ED8-AA78-E1C8-1A53B09DB5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65" b="5926"/>
          <a:stretch/>
        </p:blipFill>
        <p:spPr>
          <a:xfrm>
            <a:off x="4438693" y="229025"/>
            <a:ext cx="7635711" cy="639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612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CE0664-1446-5E14-B80D-BBD9C0F41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EC5F295-7BD3-C21F-8756-495B1418CA9E}"/>
              </a:ext>
            </a:extLst>
          </p:cNvPr>
          <p:cNvSpPr/>
          <p:nvPr/>
        </p:nvSpPr>
        <p:spPr>
          <a:xfrm>
            <a:off x="2989498" y="88280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27185"/>
              <a:gd name="adj6" fmla="val 35786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  <p:pic>
        <p:nvPicPr>
          <p:cNvPr id="6" name="Imagen 5" descr="Calendario&#10;&#10;Descripción generada automáticamente">
            <a:extLst>
              <a:ext uri="{FF2B5EF4-FFF2-40B4-BE49-F238E27FC236}">
                <a16:creationId xmlns:a16="http://schemas.microsoft.com/office/drawing/2014/main" id="{73DBBFCD-7520-5A35-0A1E-7787C5ED03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4" b="9012"/>
          <a:stretch/>
        </p:blipFill>
        <p:spPr>
          <a:xfrm>
            <a:off x="963612" y="1647271"/>
            <a:ext cx="10688388" cy="447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519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AB89F684-09F7-191E-5FC6-E0BA4BD24B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4" b="8631"/>
          <a:stretch/>
        </p:blipFill>
        <p:spPr>
          <a:xfrm>
            <a:off x="963613" y="1151547"/>
            <a:ext cx="10688388" cy="496190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D0E7852-D402-8259-5D7F-C8D784B9F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FD2D0BD-BE66-45A4-C7D5-7C9F1C4964DD}"/>
              </a:ext>
            </a:extLst>
          </p:cNvPr>
          <p:cNvSpPr/>
          <p:nvPr/>
        </p:nvSpPr>
        <p:spPr>
          <a:xfrm>
            <a:off x="2870442" y="792812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65109"/>
              <a:gd name="adj5" fmla="val 147306"/>
              <a:gd name="adj6" fmla="val 23225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5D058BD0-B302-8855-1B56-B79E04FDE6C9}"/>
              </a:ext>
            </a:extLst>
          </p:cNvPr>
          <p:cNvSpPr/>
          <p:nvPr/>
        </p:nvSpPr>
        <p:spPr>
          <a:xfrm>
            <a:off x="8133656" y="587620"/>
            <a:ext cx="904973" cy="612024"/>
          </a:xfrm>
          <a:prstGeom prst="wedgeEllipseCallout">
            <a:avLst>
              <a:gd name="adj1" fmla="val -66517"/>
              <a:gd name="adj2" fmla="val 1676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1315487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35905B6F-526F-A391-A809-348008C18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4" b="8631"/>
          <a:stretch/>
        </p:blipFill>
        <p:spPr>
          <a:xfrm>
            <a:off x="964800" y="1152000"/>
            <a:ext cx="10686012" cy="49608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2B161EA-EB1C-B265-A4C8-F1597AB33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8E2B6BE-10FA-E1DC-26BD-7911C04FB4C0}"/>
              </a:ext>
            </a:extLst>
          </p:cNvPr>
          <p:cNvSpPr/>
          <p:nvPr/>
        </p:nvSpPr>
        <p:spPr>
          <a:xfrm>
            <a:off x="3599283" y="415498"/>
            <a:ext cx="1118795" cy="344244"/>
          </a:xfrm>
          <a:prstGeom prst="accentCallout2">
            <a:avLst>
              <a:gd name="adj1" fmla="val 51339"/>
              <a:gd name="adj2" fmla="val 104343"/>
              <a:gd name="adj3" fmla="val 50915"/>
              <a:gd name="adj4" fmla="val 118857"/>
              <a:gd name="adj5" fmla="val 292311"/>
              <a:gd name="adj6" fmla="val 27946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0A2D540-8850-8F8B-7908-41FC7446EB6C}"/>
              </a:ext>
            </a:extLst>
          </p:cNvPr>
          <p:cNvSpPr/>
          <p:nvPr/>
        </p:nvSpPr>
        <p:spPr>
          <a:xfrm>
            <a:off x="7777361" y="587620"/>
            <a:ext cx="904973" cy="612024"/>
          </a:xfrm>
          <a:prstGeom prst="wedgeEllipseCallout">
            <a:avLst>
              <a:gd name="adj1" fmla="val -76934"/>
              <a:gd name="adj2" fmla="val 1599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3820407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alendario&#10;&#10;Descripción generada automáticamente">
            <a:extLst>
              <a:ext uri="{FF2B5EF4-FFF2-40B4-BE49-F238E27FC236}">
                <a16:creationId xmlns:a16="http://schemas.microsoft.com/office/drawing/2014/main" id="{2429243A-12FC-1476-7079-57F1E9ED04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4" b="8631"/>
          <a:stretch/>
        </p:blipFill>
        <p:spPr>
          <a:xfrm>
            <a:off x="964800" y="1152000"/>
            <a:ext cx="10686014" cy="49608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5FC7E3B-337F-8C43-3561-09F55DE4C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001E2AC-EBD6-CE5B-6F35-E608AE264902}"/>
              </a:ext>
            </a:extLst>
          </p:cNvPr>
          <p:cNvSpPr/>
          <p:nvPr/>
        </p:nvSpPr>
        <p:spPr>
          <a:xfrm>
            <a:off x="3688690" y="806825"/>
            <a:ext cx="1344169" cy="344244"/>
          </a:xfrm>
          <a:prstGeom prst="accentCallout2">
            <a:avLst>
              <a:gd name="adj1" fmla="val 48601"/>
              <a:gd name="adj2" fmla="val -3145"/>
              <a:gd name="adj3" fmla="val 48600"/>
              <a:gd name="adj4" fmla="val -28454"/>
              <a:gd name="adj5" fmla="val 446928"/>
              <a:gd name="adj6" fmla="val -13343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3656392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7F44F5AD-80D0-FA3C-F143-2FD6C059D1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4" b="7303"/>
          <a:stretch/>
        </p:blipFill>
        <p:spPr>
          <a:xfrm>
            <a:off x="2439722" y="723579"/>
            <a:ext cx="9334357" cy="574902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C9DD292-8A9E-73C1-C325-9E24FAE7E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8B24597-E017-3B3F-5014-A2AC0CEF50CD}"/>
              </a:ext>
            </a:extLst>
          </p:cNvPr>
          <p:cNvSpPr/>
          <p:nvPr/>
        </p:nvSpPr>
        <p:spPr>
          <a:xfrm>
            <a:off x="417921" y="1239978"/>
            <a:ext cx="892348" cy="344244"/>
          </a:xfrm>
          <a:prstGeom prst="accentCallout2">
            <a:avLst>
              <a:gd name="adj1" fmla="val 51726"/>
              <a:gd name="adj2" fmla="val 108167"/>
              <a:gd name="adj3" fmla="val 54464"/>
              <a:gd name="adj4" fmla="val 148231"/>
              <a:gd name="adj5" fmla="val 402278"/>
              <a:gd name="adj6" fmla="val 36537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607046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87F54B59-9206-1EBB-B16F-4FA56A1C8E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4" b="6894"/>
          <a:stretch/>
        </p:blipFill>
        <p:spPr>
          <a:xfrm>
            <a:off x="2440800" y="723600"/>
            <a:ext cx="8670338" cy="57492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C0682D6-EDD4-4642-CEEB-8E14D739E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31F796B-5B2A-2C45-5AC0-1660F99CDABF}"/>
              </a:ext>
            </a:extLst>
          </p:cNvPr>
          <p:cNvSpPr/>
          <p:nvPr/>
        </p:nvSpPr>
        <p:spPr>
          <a:xfrm>
            <a:off x="6703435" y="462581"/>
            <a:ext cx="1118795" cy="344244"/>
          </a:xfrm>
          <a:prstGeom prst="accentCallout2">
            <a:avLst>
              <a:gd name="adj1" fmla="val 54926"/>
              <a:gd name="adj2" fmla="val -5905"/>
              <a:gd name="adj3" fmla="val 57663"/>
              <a:gd name="adj4" fmla="val -37272"/>
              <a:gd name="adj5" fmla="val 597349"/>
              <a:gd name="adj6" fmla="val -25103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1E974550-1071-9109-082E-F8C3E4292367}"/>
              </a:ext>
            </a:extLst>
          </p:cNvPr>
          <p:cNvSpPr/>
          <p:nvPr/>
        </p:nvSpPr>
        <p:spPr>
          <a:xfrm>
            <a:off x="9298713" y="1618368"/>
            <a:ext cx="904973" cy="612024"/>
          </a:xfrm>
          <a:prstGeom prst="wedgeEllipseCallout">
            <a:avLst>
              <a:gd name="adj1" fmla="val -164434"/>
              <a:gd name="adj2" fmla="val 6559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D10</a:t>
            </a:r>
          </a:p>
        </p:txBody>
      </p:sp>
    </p:spTree>
    <p:extLst>
      <p:ext uri="{BB962C8B-B14F-4D97-AF65-F5344CB8AC3E}">
        <p14:creationId xmlns:p14="http://schemas.microsoft.com/office/powerpoint/2010/main" val="2251062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58B3E963-1DC6-2320-2451-CE5D0DBABB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4" b="6894"/>
          <a:stretch/>
        </p:blipFill>
        <p:spPr>
          <a:xfrm>
            <a:off x="2440800" y="723600"/>
            <a:ext cx="8670337" cy="57492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EFE3883-E2C1-506C-4580-A81792EA5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DE412A9-2E91-C385-97D1-219CF5AA0BBE}"/>
              </a:ext>
            </a:extLst>
          </p:cNvPr>
          <p:cNvSpPr/>
          <p:nvPr/>
        </p:nvSpPr>
        <p:spPr>
          <a:xfrm>
            <a:off x="75303" y="1317750"/>
            <a:ext cx="926734" cy="344244"/>
          </a:xfrm>
          <a:prstGeom prst="accentCallout2">
            <a:avLst>
              <a:gd name="adj1" fmla="val 48601"/>
              <a:gd name="adj2" fmla="val 108122"/>
              <a:gd name="adj3" fmla="val 51339"/>
              <a:gd name="adj4" fmla="val 148858"/>
              <a:gd name="adj5" fmla="val 344996"/>
              <a:gd name="adj6" fmla="val 29428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083038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C6C601EA-8CCF-90E0-8978-4E94021942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4" b="6894"/>
          <a:stretch/>
        </p:blipFill>
        <p:spPr>
          <a:xfrm>
            <a:off x="2440800" y="723600"/>
            <a:ext cx="8670339" cy="57492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ACAC28E-C617-385D-4700-4B70D32FA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D4804D9-0FE9-A86D-1183-D27A858D8B75}"/>
              </a:ext>
            </a:extLst>
          </p:cNvPr>
          <p:cNvSpPr/>
          <p:nvPr/>
        </p:nvSpPr>
        <p:spPr>
          <a:xfrm>
            <a:off x="66931" y="1135649"/>
            <a:ext cx="946137" cy="344244"/>
          </a:xfrm>
          <a:prstGeom prst="accentCallout2">
            <a:avLst>
              <a:gd name="adj1" fmla="val 57203"/>
              <a:gd name="adj2" fmla="val 103854"/>
              <a:gd name="adj3" fmla="val 54077"/>
              <a:gd name="adj4" fmla="val 125549"/>
              <a:gd name="adj5" fmla="val 404437"/>
              <a:gd name="adj6" fmla="val 25608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757135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49B441F9-E8CF-0488-2E7A-91C73E7B3F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4" b="6894"/>
          <a:stretch/>
        </p:blipFill>
        <p:spPr>
          <a:xfrm>
            <a:off x="2440800" y="723600"/>
            <a:ext cx="8670341" cy="57492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D29B48E-1C44-9CEC-FD4A-186AF949D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BB8BA15-CAB8-2F9E-29CB-6B4F125E7DFB}"/>
              </a:ext>
            </a:extLst>
          </p:cNvPr>
          <p:cNvSpPr/>
          <p:nvPr/>
        </p:nvSpPr>
        <p:spPr>
          <a:xfrm>
            <a:off x="199268" y="1427296"/>
            <a:ext cx="881591" cy="344244"/>
          </a:xfrm>
          <a:prstGeom prst="accentCallout2">
            <a:avLst>
              <a:gd name="adj1" fmla="val 52500"/>
              <a:gd name="adj2" fmla="val 102834"/>
              <a:gd name="adj3" fmla="val 52112"/>
              <a:gd name="adj4" fmla="val 124980"/>
              <a:gd name="adj5" fmla="val 490393"/>
              <a:gd name="adj6" fmla="val 27576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6" name="Bocadillo: ovalado 5">
            <a:extLst>
              <a:ext uri="{FF2B5EF4-FFF2-40B4-BE49-F238E27FC236}">
                <a16:creationId xmlns:a16="http://schemas.microsoft.com/office/drawing/2014/main" id="{77150D67-5726-1492-CE24-6B30E625EE38}"/>
              </a:ext>
            </a:extLst>
          </p:cNvPr>
          <p:cNvSpPr/>
          <p:nvPr/>
        </p:nvSpPr>
        <p:spPr>
          <a:xfrm>
            <a:off x="8673666" y="1181636"/>
            <a:ext cx="904973" cy="612024"/>
          </a:xfrm>
          <a:prstGeom prst="wedgeEllipseCallout">
            <a:avLst>
              <a:gd name="adj1" fmla="val -202975"/>
              <a:gd name="adj2" fmla="val 1969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A0</a:t>
            </a:r>
          </a:p>
        </p:txBody>
      </p:sp>
    </p:spTree>
    <p:extLst>
      <p:ext uri="{BB962C8B-B14F-4D97-AF65-F5344CB8AC3E}">
        <p14:creationId xmlns:p14="http://schemas.microsoft.com/office/powerpoint/2010/main" val="1228052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Introducción 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Construcción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Retos 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7887356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77C3A51A-D7A4-E394-A914-28C62FDD8B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4" b="6204"/>
          <a:stretch/>
        </p:blipFill>
        <p:spPr>
          <a:xfrm>
            <a:off x="2552838" y="268957"/>
            <a:ext cx="7995757" cy="654626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3F797DB-6B4D-2B75-5AF2-894B1D818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E8D62BE-5878-0B18-731D-C178C6D3DD4B}"/>
              </a:ext>
            </a:extLst>
          </p:cNvPr>
          <p:cNvSpPr/>
          <p:nvPr/>
        </p:nvSpPr>
        <p:spPr>
          <a:xfrm>
            <a:off x="7878402" y="1225319"/>
            <a:ext cx="1118795" cy="344244"/>
          </a:xfrm>
          <a:prstGeom prst="accentCallout2">
            <a:avLst>
              <a:gd name="adj1" fmla="val 54502"/>
              <a:gd name="adj2" fmla="val -4521"/>
              <a:gd name="adj3" fmla="val 51339"/>
              <a:gd name="adj4" fmla="val -22105"/>
              <a:gd name="adj5" fmla="val 554393"/>
              <a:gd name="adj6" fmla="val -27245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6550407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11F6C4D5-F38D-2543-E560-A3EEE44D30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65" b="5926"/>
          <a:stretch/>
        </p:blipFill>
        <p:spPr>
          <a:xfrm>
            <a:off x="2620651" y="229025"/>
            <a:ext cx="7635711" cy="63999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DD03FBB-F69B-9517-E729-984D45CB2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65A0FB3-01D1-1F89-24ED-8EDF51562540}"/>
              </a:ext>
            </a:extLst>
          </p:cNvPr>
          <p:cNvSpPr/>
          <p:nvPr/>
        </p:nvSpPr>
        <p:spPr>
          <a:xfrm>
            <a:off x="7705724" y="1378353"/>
            <a:ext cx="926734" cy="344244"/>
          </a:xfrm>
          <a:prstGeom prst="accentCallout2">
            <a:avLst>
              <a:gd name="adj1" fmla="val 56816"/>
              <a:gd name="adj2" fmla="val -5805"/>
              <a:gd name="adj3" fmla="val 56815"/>
              <a:gd name="adj4" fmla="val -26102"/>
              <a:gd name="adj5" fmla="val 454983"/>
              <a:gd name="adj6" fmla="val -29489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532423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0428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Crear una variable </a:t>
            </a:r>
            <a:r>
              <a:rPr lang="es-MX" dirty="0"/>
              <a:t>llamada “temperatura”.</a:t>
            </a:r>
            <a:endParaRPr lang="es-MX" sz="2400" dirty="0"/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BD2879B-1FE5-C618-53C3-E6C1261417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58" t="40000" r="39183" b="42275"/>
          <a:stretch/>
        </p:blipFill>
        <p:spPr>
          <a:xfrm>
            <a:off x="3900439" y="2326341"/>
            <a:ext cx="4391121" cy="220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136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3763060" cy="5328295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Arrastrar y acomodar los bloques como se muestra en la imagen, que se encuentran en la sección de control, movimiento, variables y operadores y seleccionar los números correspondientes. </a:t>
            </a:r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08BA813-0F95-2B1F-8301-085CECC19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370" y="1105348"/>
            <a:ext cx="7625630" cy="46473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70032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41824411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20981588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FAF2EB-5616-FB7F-A5EE-A531622F7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Retos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4C66E0-B283-075B-9C30-7AFCCDA22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MX" dirty="0"/>
              <a:t>Una vez terminado el proyecto proponer los siguientes retos:</a:t>
            </a:r>
          </a:p>
          <a:p>
            <a:pPr lvl="0" algn="just"/>
            <a:r>
              <a:rPr lang="es-MX" dirty="0"/>
              <a:t>Al momento de encenderse la alarma, mantener el foquito LED encendido.</a:t>
            </a:r>
          </a:p>
          <a:p>
            <a:pPr lvl="0" algn="just"/>
            <a:r>
              <a:rPr lang="es-MX" dirty="0"/>
              <a:t>Modificar el funcionamiento de la alarma de tal manera que al bajar la temperatura el motor de DC gire en sentido contrario.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70565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pPr algn="just"/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Conocer los conceptos de calor y temperatura, y su aplicación.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05781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40833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Simular el funcionamiento de un congelador, de tal manera que cuando el sensor detecte un aumento de temperatura, se encienda un motor, un LED y un zumbador.</a:t>
            </a:r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A5A64D1A-DF3F-B947-4ACC-3D78DC70211E}"/>
              </a:ext>
            </a:extLst>
          </p:cNvPr>
          <p:cNvGrpSpPr/>
          <p:nvPr/>
        </p:nvGrpSpPr>
        <p:grpSpPr>
          <a:xfrm>
            <a:off x="4706864" y="1045247"/>
            <a:ext cx="3473570" cy="3596294"/>
            <a:chOff x="5072624" y="1712221"/>
            <a:chExt cx="3473570" cy="3596294"/>
          </a:xfrm>
        </p:grpSpPr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A9B03761-11C9-6C52-8122-4BF16CEBAB88}"/>
                </a:ext>
              </a:extLst>
            </p:cNvPr>
            <p:cNvSpPr txBox="1"/>
            <p:nvPr/>
          </p:nvSpPr>
          <p:spPr>
            <a:xfrm>
              <a:off x="6459954" y="1712221"/>
              <a:ext cx="4251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000" dirty="0">
                  <a:latin typeface="Arial Rounded MT Bold" panose="020F0704030504030204" pitchFamily="34" charset="0"/>
                </a:rPr>
                <a:t>Si</a:t>
              </a:r>
            </a:p>
          </p:txBody>
        </p: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B12491B2-B8C9-A829-F26C-A94E311B1AD4}"/>
                </a:ext>
              </a:extLst>
            </p:cNvPr>
            <p:cNvGrpSpPr/>
            <p:nvPr/>
          </p:nvGrpSpPr>
          <p:grpSpPr>
            <a:xfrm>
              <a:off x="5474278" y="2339661"/>
              <a:ext cx="2615728" cy="2106755"/>
              <a:chOff x="3382315" y="2293376"/>
              <a:chExt cx="2740571" cy="2080438"/>
            </a:xfrm>
          </p:grpSpPr>
          <p:pic>
            <p:nvPicPr>
              <p:cNvPr id="24" name="Imagen 23">
                <a:extLst>
                  <a:ext uri="{FF2B5EF4-FFF2-40B4-BE49-F238E27FC236}">
                    <a16:creationId xmlns:a16="http://schemas.microsoft.com/office/drawing/2014/main" id="{0B554173-37B2-31AE-F7FE-CE4333371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3888444" y="2809710"/>
                <a:ext cx="1057975" cy="2070234"/>
              </a:xfrm>
              <a:prstGeom prst="rect">
                <a:avLst/>
              </a:prstGeom>
            </p:spPr>
          </p:pic>
          <p:pic>
            <p:nvPicPr>
              <p:cNvPr id="25" name="Imagen 24">
                <a:extLst>
                  <a:ext uri="{FF2B5EF4-FFF2-40B4-BE49-F238E27FC236}">
                    <a16:creationId xmlns:a16="http://schemas.microsoft.com/office/drawing/2014/main" id="{EA553C47-0784-5F37-B3B4-6108D83979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745859">
                <a:off x="4649854" y="2425735"/>
                <a:ext cx="1605391" cy="1340673"/>
              </a:xfrm>
              <a:prstGeom prst="rect">
                <a:avLst/>
              </a:prstGeom>
            </p:spPr>
          </p:pic>
        </p:grp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0963E26D-0FD2-D3AF-F2DD-0F59316B52F5}"/>
                </a:ext>
              </a:extLst>
            </p:cNvPr>
            <p:cNvSpPr txBox="1"/>
            <p:nvPr/>
          </p:nvSpPr>
          <p:spPr>
            <a:xfrm>
              <a:off x="5072624" y="4846850"/>
              <a:ext cx="34735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400" dirty="0">
                  <a:latin typeface="Arial Rounded MT Bold" panose="020F0704030504030204" pitchFamily="34" charset="0"/>
                </a:rPr>
                <a:t>Temperatura aumenta</a:t>
              </a:r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607A272B-A707-F776-1C6F-2BADC3E794FB}"/>
              </a:ext>
            </a:extLst>
          </p:cNvPr>
          <p:cNvGrpSpPr/>
          <p:nvPr/>
        </p:nvGrpSpPr>
        <p:grpSpPr>
          <a:xfrm>
            <a:off x="8555338" y="892232"/>
            <a:ext cx="3294218" cy="3836879"/>
            <a:chOff x="8786948" y="1623752"/>
            <a:chExt cx="3294218" cy="3836879"/>
          </a:xfrm>
        </p:grpSpPr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0DE232F4-3A21-C55D-9FDF-16C5B8A199E5}"/>
                </a:ext>
              </a:extLst>
            </p:cNvPr>
            <p:cNvSpPr txBox="1"/>
            <p:nvPr/>
          </p:nvSpPr>
          <p:spPr>
            <a:xfrm>
              <a:off x="9677173" y="1623752"/>
              <a:ext cx="15888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400" dirty="0">
                  <a:latin typeface="Arial Rounded MT Bold" panose="020F0704030504030204" pitchFamily="34" charset="0"/>
                </a:rPr>
                <a:t>Entonces</a:t>
              </a:r>
            </a:p>
          </p:txBody>
        </p:sp>
        <p:grpSp>
          <p:nvGrpSpPr>
            <p:cNvPr id="28" name="Grupo 27">
              <a:extLst>
                <a:ext uri="{FF2B5EF4-FFF2-40B4-BE49-F238E27FC236}">
                  <a16:creationId xmlns:a16="http://schemas.microsoft.com/office/drawing/2014/main" id="{BB72A89E-7BF2-1A27-7587-03FDEFD6E36F}"/>
                </a:ext>
              </a:extLst>
            </p:cNvPr>
            <p:cNvGrpSpPr/>
            <p:nvPr/>
          </p:nvGrpSpPr>
          <p:grpSpPr>
            <a:xfrm>
              <a:off x="8786948" y="2202545"/>
              <a:ext cx="3294218" cy="3258086"/>
              <a:chOff x="7363258" y="1530552"/>
              <a:chExt cx="4524784" cy="3671509"/>
            </a:xfrm>
          </p:grpSpPr>
          <p:pic>
            <p:nvPicPr>
              <p:cNvPr id="29" name="Imagen 28">
                <a:extLst>
                  <a:ext uri="{FF2B5EF4-FFF2-40B4-BE49-F238E27FC236}">
                    <a16:creationId xmlns:a16="http://schemas.microsoft.com/office/drawing/2014/main" id="{A6F8D306-EDC6-0217-7D35-758B2E46EB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69444" y="1567622"/>
                <a:ext cx="621777" cy="659082"/>
              </a:xfrm>
              <a:prstGeom prst="rect">
                <a:avLst/>
              </a:prstGeom>
            </p:spPr>
          </p:pic>
          <p:pic>
            <p:nvPicPr>
              <p:cNvPr id="30" name="Imagen 29">
                <a:extLst>
                  <a:ext uri="{FF2B5EF4-FFF2-40B4-BE49-F238E27FC236}">
                    <a16:creationId xmlns:a16="http://schemas.microsoft.com/office/drawing/2014/main" id="{B8165E57-6EEF-5622-336E-DFB3A15B00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50553" y="1567622"/>
                <a:ext cx="621775" cy="659082"/>
              </a:xfrm>
              <a:prstGeom prst="rect">
                <a:avLst/>
              </a:prstGeom>
            </p:spPr>
          </p:pic>
          <p:pic>
            <p:nvPicPr>
              <p:cNvPr id="31" name="Imagen 30">
                <a:extLst>
                  <a:ext uri="{FF2B5EF4-FFF2-40B4-BE49-F238E27FC236}">
                    <a16:creationId xmlns:a16="http://schemas.microsoft.com/office/drawing/2014/main" id="{B8A61300-2246-4921-1620-57517B3283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50551" y="2272851"/>
                <a:ext cx="621775" cy="659082"/>
              </a:xfrm>
              <a:prstGeom prst="rect">
                <a:avLst/>
              </a:prstGeom>
            </p:spPr>
          </p:pic>
          <p:pic>
            <p:nvPicPr>
              <p:cNvPr id="32" name="Imagen 31">
                <a:extLst>
                  <a:ext uri="{FF2B5EF4-FFF2-40B4-BE49-F238E27FC236}">
                    <a16:creationId xmlns:a16="http://schemas.microsoft.com/office/drawing/2014/main" id="{E3A7C8D7-117B-B2E8-133D-D8253BB714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69444" y="2272851"/>
                <a:ext cx="621775" cy="659082"/>
              </a:xfrm>
              <a:prstGeom prst="rect">
                <a:avLst/>
              </a:prstGeom>
            </p:spPr>
          </p:pic>
          <p:pic>
            <p:nvPicPr>
              <p:cNvPr id="33" name="Imagen 32">
                <a:extLst>
                  <a:ext uri="{FF2B5EF4-FFF2-40B4-BE49-F238E27FC236}">
                    <a16:creationId xmlns:a16="http://schemas.microsoft.com/office/drawing/2014/main" id="{B80B7344-6A20-0A43-58BE-3F6C129F1D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69444" y="2978079"/>
                <a:ext cx="621777" cy="659082"/>
              </a:xfrm>
              <a:prstGeom prst="rect">
                <a:avLst/>
              </a:prstGeom>
            </p:spPr>
          </p:pic>
          <p:pic>
            <p:nvPicPr>
              <p:cNvPr id="34" name="Imagen 33">
                <a:extLst>
                  <a:ext uri="{FF2B5EF4-FFF2-40B4-BE49-F238E27FC236}">
                    <a16:creationId xmlns:a16="http://schemas.microsoft.com/office/drawing/2014/main" id="{14E7FE59-F47F-611B-E2E1-0EA74C6235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50553" y="2978079"/>
                <a:ext cx="621775" cy="659082"/>
              </a:xfrm>
              <a:prstGeom prst="rect">
                <a:avLst/>
              </a:prstGeom>
            </p:spPr>
          </p:pic>
          <p:pic>
            <p:nvPicPr>
              <p:cNvPr id="35" name="Imagen 34">
                <a:extLst>
                  <a:ext uri="{FF2B5EF4-FFF2-40B4-BE49-F238E27FC236}">
                    <a16:creationId xmlns:a16="http://schemas.microsoft.com/office/drawing/2014/main" id="{7A12FC10-2738-84CF-B4C6-8F35F2CD47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50551" y="3683307"/>
                <a:ext cx="621775" cy="659082"/>
              </a:xfrm>
              <a:prstGeom prst="rect">
                <a:avLst/>
              </a:prstGeom>
            </p:spPr>
          </p:pic>
          <p:pic>
            <p:nvPicPr>
              <p:cNvPr id="36" name="Imagen 35">
                <a:extLst>
                  <a:ext uri="{FF2B5EF4-FFF2-40B4-BE49-F238E27FC236}">
                    <a16:creationId xmlns:a16="http://schemas.microsoft.com/office/drawing/2014/main" id="{B5337EBF-C816-CCDF-DD6A-C68E2D8635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69444" y="3683307"/>
                <a:ext cx="621775" cy="659082"/>
              </a:xfrm>
              <a:prstGeom prst="rect">
                <a:avLst/>
              </a:prstGeom>
            </p:spPr>
          </p:pic>
          <p:pic>
            <p:nvPicPr>
              <p:cNvPr id="37" name="Imagen 36">
                <a:extLst>
                  <a:ext uri="{FF2B5EF4-FFF2-40B4-BE49-F238E27FC236}">
                    <a16:creationId xmlns:a16="http://schemas.microsoft.com/office/drawing/2014/main" id="{60CB44EA-E5F6-688F-CBB7-35CB132F04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84112" y="1530552"/>
                <a:ext cx="749377" cy="749377"/>
              </a:xfrm>
              <a:prstGeom prst="rect">
                <a:avLst/>
              </a:prstGeom>
            </p:spPr>
          </p:pic>
          <p:pic>
            <p:nvPicPr>
              <p:cNvPr id="38" name="Imagen 37">
                <a:extLst>
                  <a:ext uri="{FF2B5EF4-FFF2-40B4-BE49-F238E27FC236}">
                    <a16:creationId xmlns:a16="http://schemas.microsoft.com/office/drawing/2014/main" id="{BD6EC3DA-5970-6014-A35B-8E37934ADC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84112" y="2944415"/>
                <a:ext cx="749377" cy="749377"/>
              </a:xfrm>
              <a:prstGeom prst="rect">
                <a:avLst/>
              </a:prstGeom>
            </p:spPr>
          </p:pic>
          <p:cxnSp>
            <p:nvCxnSpPr>
              <p:cNvPr id="39" name="Conector recto 38">
                <a:extLst>
                  <a:ext uri="{FF2B5EF4-FFF2-40B4-BE49-F238E27FC236}">
                    <a16:creationId xmlns:a16="http://schemas.microsoft.com/office/drawing/2014/main" id="{E17A2FAA-FAED-7FD7-2626-F75F06DFD5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68024" y="1546896"/>
                <a:ext cx="2727744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Conector recto 39">
                <a:extLst>
                  <a:ext uri="{FF2B5EF4-FFF2-40B4-BE49-F238E27FC236}">
                    <a16:creationId xmlns:a16="http://schemas.microsoft.com/office/drawing/2014/main" id="{BF9691B6-B65D-1C53-D7D9-EEEA9CCF28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55836" y="1550595"/>
                <a:ext cx="0" cy="3006644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Conector recto 40">
                <a:extLst>
                  <a:ext uri="{FF2B5EF4-FFF2-40B4-BE49-F238E27FC236}">
                    <a16:creationId xmlns:a16="http://schemas.microsoft.com/office/drawing/2014/main" id="{A558AD7F-F6A9-C707-3B6D-B3E4695939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55147" y="4490723"/>
                <a:ext cx="2727744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Conector recto 41">
                <a:extLst>
                  <a:ext uri="{FF2B5EF4-FFF2-40B4-BE49-F238E27FC236}">
                    <a16:creationId xmlns:a16="http://schemas.microsoft.com/office/drawing/2014/main" id="{2DBF39CB-472A-4F97-9377-8A2D61C23E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99067" y="1561353"/>
                <a:ext cx="0" cy="3006644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Conector recto 42">
                <a:extLst>
                  <a:ext uri="{FF2B5EF4-FFF2-40B4-BE49-F238E27FC236}">
                    <a16:creationId xmlns:a16="http://schemas.microsoft.com/office/drawing/2014/main" id="{B1374FE7-0D52-BE71-5D57-AED91A1741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56923" y="2253156"/>
                <a:ext cx="2727744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Conector recto 43">
                <a:extLst>
                  <a:ext uri="{FF2B5EF4-FFF2-40B4-BE49-F238E27FC236}">
                    <a16:creationId xmlns:a16="http://schemas.microsoft.com/office/drawing/2014/main" id="{236533D1-0C7B-2972-C2C1-899D087C24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57524" y="2958384"/>
                <a:ext cx="2727744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5" name="Conector recto 44">
                <a:extLst>
                  <a:ext uri="{FF2B5EF4-FFF2-40B4-BE49-F238E27FC236}">
                    <a16:creationId xmlns:a16="http://schemas.microsoft.com/office/drawing/2014/main" id="{D83ACA02-974D-3B83-AE7E-09CD9E0285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55836" y="3662455"/>
                <a:ext cx="2727744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6" name="CuadroTexto 45">
                <a:extLst>
                  <a:ext uri="{FF2B5EF4-FFF2-40B4-BE49-F238E27FC236}">
                    <a16:creationId xmlns:a16="http://schemas.microsoft.com/office/drawing/2014/main" id="{C863FCF5-2CCB-5FC9-2009-CAB78F1573B7}"/>
                  </a:ext>
                </a:extLst>
              </p:cNvPr>
              <p:cNvSpPr txBox="1"/>
              <p:nvPr/>
            </p:nvSpPr>
            <p:spPr>
              <a:xfrm>
                <a:off x="7363258" y="1640829"/>
                <a:ext cx="37221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2800" dirty="0"/>
                  <a:t>1</a:t>
                </a:r>
              </a:p>
            </p:txBody>
          </p:sp>
          <p:sp>
            <p:nvSpPr>
              <p:cNvPr id="47" name="CuadroTexto 46">
                <a:extLst>
                  <a:ext uri="{FF2B5EF4-FFF2-40B4-BE49-F238E27FC236}">
                    <a16:creationId xmlns:a16="http://schemas.microsoft.com/office/drawing/2014/main" id="{9E993517-6489-8085-6EA8-86E45A153521}"/>
                  </a:ext>
                </a:extLst>
              </p:cNvPr>
              <p:cNvSpPr txBox="1"/>
              <p:nvPr/>
            </p:nvSpPr>
            <p:spPr>
              <a:xfrm>
                <a:off x="7363258" y="2343194"/>
                <a:ext cx="37221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2800" dirty="0"/>
                  <a:t>2</a:t>
                </a:r>
              </a:p>
            </p:txBody>
          </p:sp>
          <p:sp>
            <p:nvSpPr>
              <p:cNvPr id="48" name="CuadroTexto 47">
                <a:extLst>
                  <a:ext uri="{FF2B5EF4-FFF2-40B4-BE49-F238E27FC236}">
                    <a16:creationId xmlns:a16="http://schemas.microsoft.com/office/drawing/2014/main" id="{54FA3A03-9E23-99F2-A62F-E8B6DDE3F673}"/>
                  </a:ext>
                </a:extLst>
              </p:cNvPr>
              <p:cNvSpPr txBox="1"/>
              <p:nvPr/>
            </p:nvSpPr>
            <p:spPr>
              <a:xfrm>
                <a:off x="7366054" y="3045560"/>
                <a:ext cx="37221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2800" dirty="0"/>
                  <a:t>3</a:t>
                </a:r>
              </a:p>
            </p:txBody>
          </p:sp>
          <p:sp>
            <p:nvSpPr>
              <p:cNvPr id="49" name="CuadroTexto 48">
                <a:extLst>
                  <a:ext uri="{FF2B5EF4-FFF2-40B4-BE49-F238E27FC236}">
                    <a16:creationId xmlns:a16="http://schemas.microsoft.com/office/drawing/2014/main" id="{34137BAE-CF55-AC59-51EA-470519092731}"/>
                  </a:ext>
                </a:extLst>
              </p:cNvPr>
              <p:cNvSpPr txBox="1"/>
              <p:nvPr/>
            </p:nvSpPr>
            <p:spPr>
              <a:xfrm>
                <a:off x="7369136" y="3753651"/>
                <a:ext cx="37221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2800" dirty="0"/>
                  <a:t>4</a:t>
                </a:r>
              </a:p>
            </p:txBody>
          </p:sp>
          <p:sp>
            <p:nvSpPr>
              <p:cNvPr id="50" name="Elipse 49">
                <a:extLst>
                  <a:ext uri="{FF2B5EF4-FFF2-40B4-BE49-F238E27FC236}">
                    <a16:creationId xmlns:a16="http://schemas.microsoft.com/office/drawing/2014/main" id="{C0DDF982-1E33-7584-D8A7-E9E0205FEB0E}"/>
                  </a:ext>
                </a:extLst>
              </p:cNvPr>
              <p:cNvSpPr/>
              <p:nvPr/>
            </p:nvSpPr>
            <p:spPr>
              <a:xfrm>
                <a:off x="7512482" y="4621131"/>
                <a:ext cx="131816" cy="1318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1" name="Elipse 50">
                <a:extLst>
                  <a:ext uri="{FF2B5EF4-FFF2-40B4-BE49-F238E27FC236}">
                    <a16:creationId xmlns:a16="http://schemas.microsoft.com/office/drawing/2014/main" id="{771A98E1-D4A7-8682-925C-F8C859044A78}"/>
                  </a:ext>
                </a:extLst>
              </p:cNvPr>
              <p:cNvSpPr/>
              <p:nvPr/>
            </p:nvSpPr>
            <p:spPr>
              <a:xfrm>
                <a:off x="7512482" y="4854589"/>
                <a:ext cx="131816" cy="1318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2" name="Elipse 51">
                <a:extLst>
                  <a:ext uri="{FF2B5EF4-FFF2-40B4-BE49-F238E27FC236}">
                    <a16:creationId xmlns:a16="http://schemas.microsoft.com/office/drawing/2014/main" id="{99638C3E-83D5-835B-0E36-B8359D44FC09}"/>
                  </a:ext>
                </a:extLst>
              </p:cNvPr>
              <p:cNvSpPr/>
              <p:nvPr/>
            </p:nvSpPr>
            <p:spPr>
              <a:xfrm>
                <a:off x="7519447" y="5070245"/>
                <a:ext cx="131816" cy="1318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3" name="Elipse 52">
                <a:extLst>
                  <a:ext uri="{FF2B5EF4-FFF2-40B4-BE49-F238E27FC236}">
                    <a16:creationId xmlns:a16="http://schemas.microsoft.com/office/drawing/2014/main" id="{8C7E3706-2185-6A5C-4603-202650FA8369}"/>
                  </a:ext>
                </a:extLst>
              </p:cNvPr>
              <p:cNvSpPr/>
              <p:nvPr/>
            </p:nvSpPr>
            <p:spPr>
              <a:xfrm>
                <a:off x="9900747" y="4621131"/>
                <a:ext cx="131816" cy="1318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4" name="Elipse 53">
                <a:extLst>
                  <a:ext uri="{FF2B5EF4-FFF2-40B4-BE49-F238E27FC236}">
                    <a16:creationId xmlns:a16="http://schemas.microsoft.com/office/drawing/2014/main" id="{05C67450-86A1-6A05-0E3E-632B61A04B40}"/>
                  </a:ext>
                </a:extLst>
              </p:cNvPr>
              <p:cNvSpPr/>
              <p:nvPr/>
            </p:nvSpPr>
            <p:spPr>
              <a:xfrm>
                <a:off x="9900747" y="4854589"/>
                <a:ext cx="131816" cy="1318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5" name="Elipse 54">
                <a:extLst>
                  <a:ext uri="{FF2B5EF4-FFF2-40B4-BE49-F238E27FC236}">
                    <a16:creationId xmlns:a16="http://schemas.microsoft.com/office/drawing/2014/main" id="{4FB75A51-5E51-9BD7-0EA2-6433E4F21885}"/>
                  </a:ext>
                </a:extLst>
              </p:cNvPr>
              <p:cNvSpPr/>
              <p:nvPr/>
            </p:nvSpPr>
            <p:spPr>
              <a:xfrm>
                <a:off x="9907712" y="5070245"/>
                <a:ext cx="131816" cy="1318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cxnSp>
            <p:nvCxnSpPr>
              <p:cNvPr id="56" name="Conector recto 55">
                <a:extLst>
                  <a:ext uri="{FF2B5EF4-FFF2-40B4-BE49-F238E27FC236}">
                    <a16:creationId xmlns:a16="http://schemas.microsoft.com/office/drawing/2014/main" id="{6A62A2E2-729A-8823-2F9D-B62E2C43AF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28042" y="1550595"/>
                <a:ext cx="1260000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Conector recto 56">
                <a:extLst>
                  <a:ext uri="{FF2B5EF4-FFF2-40B4-BE49-F238E27FC236}">
                    <a16:creationId xmlns:a16="http://schemas.microsoft.com/office/drawing/2014/main" id="{8852026B-32B0-2014-0345-722AE9A63B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888042" y="1561353"/>
                <a:ext cx="0" cy="3006644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8" name="Conector recto 57">
                <a:extLst>
                  <a:ext uri="{FF2B5EF4-FFF2-40B4-BE49-F238E27FC236}">
                    <a16:creationId xmlns:a16="http://schemas.microsoft.com/office/drawing/2014/main" id="{1F7B8AED-1242-6EA3-53E0-6D3C8E4ADE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28042" y="4490723"/>
                <a:ext cx="1260000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59" name="Imagen 58">
                <a:extLst>
                  <a:ext uri="{FF2B5EF4-FFF2-40B4-BE49-F238E27FC236}">
                    <a16:creationId xmlns:a16="http://schemas.microsoft.com/office/drawing/2014/main" id="{A9C9EC77-B6D9-7EE7-6212-EAAB711ABC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48568" y="2937579"/>
                <a:ext cx="661753" cy="1439484"/>
              </a:xfrm>
              <a:prstGeom prst="rect">
                <a:avLst/>
              </a:prstGeom>
            </p:spPr>
          </p:pic>
          <p:pic>
            <p:nvPicPr>
              <p:cNvPr id="60" name="Imagen 59">
                <a:extLst>
                  <a:ext uri="{FF2B5EF4-FFF2-40B4-BE49-F238E27FC236}">
                    <a16:creationId xmlns:a16="http://schemas.microsoft.com/office/drawing/2014/main" id="{B3EA8B02-4AA6-40FC-6270-C0B5F9F3DB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89729" y="2024736"/>
                <a:ext cx="779430" cy="779430"/>
              </a:xfrm>
              <a:prstGeom prst="rect">
                <a:avLst/>
              </a:prstGeom>
            </p:spPr>
          </p:pic>
          <p:pic>
            <p:nvPicPr>
              <p:cNvPr id="61" name="Gráfico 60" descr="Flecha: giro a la izquierda">
                <a:extLst>
                  <a:ext uri="{FF2B5EF4-FFF2-40B4-BE49-F238E27FC236}">
                    <a16:creationId xmlns:a16="http://schemas.microsoft.com/office/drawing/2014/main" id="{AC3D1C7D-BCEF-B56F-0952-B5FC24F146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 rot="1798501">
                <a:off x="10926731" y="1638822"/>
                <a:ext cx="575116" cy="575116"/>
              </a:xfrm>
              <a:prstGeom prst="rect">
                <a:avLst/>
              </a:prstGeom>
            </p:spPr>
          </p:pic>
        </p:grpSp>
      </p:grpSp>
      <p:pic>
        <p:nvPicPr>
          <p:cNvPr id="5" name="Imagen 4" descr="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5F36EFD9-8D5A-5732-E2AD-7F1AF7F5961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234" y="4806390"/>
            <a:ext cx="2388976" cy="151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047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MX" sz="2400" b="1" dirty="0"/>
              <a:t>ROL 1: Constructor</a:t>
            </a:r>
          </a:p>
          <a:p>
            <a:pPr marL="0" lvl="0" indent="0" algn="just">
              <a:buNone/>
            </a:pPr>
            <a:r>
              <a:rPr lang="es-MX" sz="2400" dirty="0"/>
              <a:t>Se encarga de cortar y armar la parte de cartón del proyecto.</a:t>
            </a:r>
          </a:p>
          <a:p>
            <a:pPr lvl="0" algn="just"/>
            <a:r>
              <a:rPr lang="es-MX" sz="2400" b="1" dirty="0"/>
              <a:t>ROL 2: Electrónico </a:t>
            </a:r>
          </a:p>
          <a:p>
            <a:pPr marL="0" lvl="0" indent="0" algn="just">
              <a:buNone/>
            </a:pPr>
            <a:r>
              <a:rPr lang="es-MX" sz="2400" dirty="0"/>
              <a:t>Se encarga de hacer las conexiones necesarias de los componentes electrónicos.</a:t>
            </a:r>
          </a:p>
          <a:p>
            <a:pPr lvl="0" algn="just"/>
            <a:r>
              <a:rPr lang="es-MX" sz="2400" b="1" dirty="0"/>
              <a:t>ROL 3: Programador </a:t>
            </a:r>
          </a:p>
          <a:p>
            <a:pPr marL="0" lvl="0" indent="0" algn="just">
              <a:buNone/>
            </a:pPr>
            <a:r>
              <a:rPr lang="es-MX" sz="2400" dirty="0"/>
              <a:t>Se encarga de realizar el programa en la computadora.</a:t>
            </a:r>
          </a:p>
          <a:p>
            <a:pPr lvl="0" algn="just"/>
            <a:r>
              <a:rPr lang="es-MX" sz="2400" b="1" dirty="0"/>
              <a:t>ROL 4: Administrador (Opcional)</a:t>
            </a:r>
          </a:p>
          <a:p>
            <a:pPr marL="0" lvl="0" indent="0" algn="just">
              <a:buNone/>
            </a:pPr>
            <a:r>
              <a:rPr lang="es-MX" sz="2400" dirty="0"/>
              <a:t>Se encarga de revisar los componentes y recursos y se asegura de que el equipo esté completo.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42382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18E6B-854A-8315-A111-ED7CB2F09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2E5F47-B76D-1E2B-26BC-15C5EF5A0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¿Cuál es la diferencia entre calor y temperatura?</a:t>
            </a:r>
          </a:p>
          <a:p>
            <a:r>
              <a:rPr lang="es-MX" dirty="0"/>
              <a:t>¿Qué pasaría si no existieran los termómetros?</a:t>
            </a:r>
          </a:p>
          <a:p>
            <a:r>
              <a:rPr lang="es-MX" dirty="0"/>
              <a:t>¿Qué tipos de sistemas de medición conocen?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Calor y temperatura: 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https://www.youtube.com/watch?v=St8tvRdvghk</a:t>
            </a:r>
            <a:endParaRPr lang="es-MX" dirty="0"/>
          </a:p>
          <a:p>
            <a:pPr marL="0" indent="0">
              <a:buNone/>
            </a:pP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0298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EAC415-B0B7-3B75-8C7B-63B701FE9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electrónicos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5E6EEB4-1AF1-4D4B-F50C-958E7AB78E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52465" y="849850"/>
            <a:ext cx="7287069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79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sz="2400" dirty="0"/>
              <a:t>Método 1</a:t>
            </a:r>
          </a:p>
          <a:p>
            <a:pPr marL="0" indent="0">
              <a:buNone/>
            </a:pPr>
            <a:r>
              <a:rPr lang="es-MX" sz="2400" dirty="0"/>
              <a:t>Utilizando material reciclable o cartón. </a:t>
            </a:r>
          </a:p>
          <a:p>
            <a:pPr marL="0" indent="0">
              <a:buNone/>
            </a:pPr>
            <a:endParaRPr lang="es-MX" sz="2400" dirty="0"/>
          </a:p>
          <a:p>
            <a:r>
              <a:rPr lang="es-MX" sz="2400" dirty="0"/>
              <a:t>Link para acceder a las instrucciones: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https://drive.google.com/drive/folders/1P4bnEGqwK24hO7bi5Ppc6fXLnXCGXbSe</a:t>
            </a:r>
            <a:endParaRPr lang="es-MX" dirty="0"/>
          </a:p>
          <a:p>
            <a:pPr marL="0" indent="0">
              <a:buNone/>
            </a:pPr>
            <a:r>
              <a:rPr lang="es-MX" sz="2400" dirty="0"/>
              <a:t>Link de descarga de la hoja de medidas: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https://drive.google.com/drive/folders/1-fspAuoM3QNZBqn9aDoAqgp_J4hbrzOy</a:t>
            </a:r>
            <a:endParaRPr lang="es-MX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065E9BC-D02F-0EB8-8B64-9D32BB7A6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92000" y="1404000"/>
            <a:ext cx="5400000" cy="40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52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dirty="0"/>
              <a:t>Método 2</a:t>
            </a:r>
          </a:p>
          <a:p>
            <a:pPr marL="0" indent="0">
              <a:buNone/>
            </a:pPr>
            <a:r>
              <a:rPr lang="es-MX" dirty="0"/>
              <a:t>Utilizando el recortable con hoja opalina.</a:t>
            </a:r>
          </a:p>
          <a:p>
            <a:endParaRPr lang="es-MX" dirty="0"/>
          </a:p>
          <a:p>
            <a:r>
              <a:rPr lang="es-MX" dirty="0"/>
              <a:t>Link para acceder a las instrucciones: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https://drive.google.com/drive/folders/1T-xggDa_RlNjoqX8qwiCE-ijQOd1gRlv</a:t>
            </a:r>
            <a:endParaRPr lang="es-MX" dirty="0"/>
          </a:p>
          <a:p>
            <a:r>
              <a:rPr lang="es-MX" dirty="0"/>
              <a:t>Link de descarga del recortable: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https://drive.google.com/drive/folders/1CmJGZM2MbhYTMlDTbYT7zPnmoYzZmDWl</a:t>
            </a: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76487DC-40A8-5263-C9EE-CFE34A1463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8" t="6617" r="8852" b="10353"/>
          <a:stretch/>
        </p:blipFill>
        <p:spPr>
          <a:xfrm>
            <a:off x="6792000" y="1404000"/>
            <a:ext cx="5400000" cy="40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0530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634</TotalTime>
  <Words>547</Words>
  <Application>Microsoft Office PowerPoint</Application>
  <PresentationFormat>Panorámica</PresentationFormat>
  <Paragraphs>100</Paragraphs>
  <Slides>27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1" baseType="lpstr">
      <vt:lpstr>Arial</vt:lpstr>
      <vt:lpstr>Arial Rounded MT Bold</vt:lpstr>
      <vt:lpstr>Trebuchet MS</vt:lpstr>
      <vt:lpstr>Tema de Office</vt:lpstr>
      <vt:lpstr>CONGELADOR</vt:lpstr>
      <vt:lpstr>Contenido </vt:lpstr>
      <vt:lpstr>Aprendizaje </vt:lpstr>
      <vt:lpstr>Objetivo </vt:lpstr>
      <vt:lpstr>Forma de trabajo</vt:lpstr>
      <vt:lpstr>Introducción </vt:lpstr>
      <vt:lpstr>Componentes electrónicos</vt:lpstr>
      <vt:lpstr>Construcción </vt:lpstr>
      <vt:lpstr>Construcción 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Retos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153</cp:revision>
  <dcterms:created xsi:type="dcterms:W3CDTF">2017-08-15T18:33:09Z</dcterms:created>
  <dcterms:modified xsi:type="dcterms:W3CDTF">2022-10-26T17:44:02Z</dcterms:modified>
</cp:coreProperties>
</file>